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  <a:p>
            <a:pPr algn="ctr"/>
            <a:r>
              <a:rPr lang="ru-RU" sz="3400" b="1" i="1" dirty="0" smtClean="0">
                <a:latin typeface="Bookman Old Style" pitchFamily="18" charset="0"/>
              </a:rPr>
              <a:t>Основная образовательная программа дошкольного образования </a:t>
            </a:r>
            <a:endParaRPr lang="en-US" sz="3400" b="1" i="1" dirty="0" smtClean="0">
              <a:latin typeface="Bookman Old Style" pitchFamily="18" charset="0"/>
            </a:endParaRPr>
          </a:p>
          <a:p>
            <a:pPr algn="ctr"/>
            <a:r>
              <a:rPr lang="ru-RU" sz="3400" b="1" i="1" dirty="0" smtClean="0">
                <a:latin typeface="Bookman Old Style" pitchFamily="18" charset="0"/>
              </a:rPr>
              <a:t>«Аврора – моё счастливое детство» является программным документом, разработанным в соответствии с федеральным государственным образовательным стандартом дошкольного образования, и предназначена для использования в НОУ СГ «Аврора» –  дошкольное отделение, города Тюмени.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endParaRPr lang="en-US" sz="1800" dirty="0" smtClean="0"/>
          </a:p>
          <a:p>
            <a:pPr algn="ctr"/>
            <a:r>
              <a:rPr lang="ru-RU" sz="1800" b="1" i="1" dirty="0" smtClean="0">
                <a:solidFill>
                  <a:srgbClr val="00B0F0"/>
                </a:solidFill>
              </a:rPr>
              <a:t>ОСНОВНАЯ ОБРАЗОВАТЕЛЬНАЯ ПРОГРАММА ДОШКОЛЬНОГО ОБРАЗОВАНИЯ: </a:t>
            </a:r>
            <a:endParaRPr lang="ru-RU" sz="1800" dirty="0" smtClean="0">
              <a:solidFill>
                <a:srgbClr val="00B0F0"/>
              </a:solidFill>
            </a:endParaRPr>
          </a:p>
          <a:p>
            <a:pPr algn="ctr"/>
            <a:r>
              <a:rPr lang="ru-RU" sz="1800" b="1" dirty="0" smtClean="0">
                <a:latin typeface="Bookman Old Style" pitchFamily="18" charset="0"/>
              </a:rPr>
              <a:t>«АВРОРА – МОЁ СЧАСТЛИВОЕ ДЕТСТВО» </a:t>
            </a:r>
          </a:p>
          <a:p>
            <a:pPr algn="ctr"/>
            <a:r>
              <a:rPr lang="ru-RU" sz="1800" b="1" i="1" dirty="0" smtClean="0">
                <a:solidFill>
                  <a:srgbClr val="00B0F0"/>
                </a:solidFill>
              </a:rPr>
              <a:t>СПЕЦИАЛИЗИРОВАННАЯ ГИМНАЗИЯ «АВРОРА» ДОШКОЛЬНОЕ ОТДЕЛЕНИЕ ГОРОДА ТЮМЕНИ</a:t>
            </a:r>
            <a:endParaRPr lang="ru-RU" sz="1800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14348" y="294513"/>
            <a:ext cx="3286148" cy="13548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100" b="1" i="1" dirty="0" smtClean="0"/>
              <a:t>Образовательная область </a:t>
            </a:r>
            <a:br>
              <a:rPr lang="ru-RU" sz="3100" b="1" i="1" dirty="0" smtClean="0"/>
            </a:br>
            <a:r>
              <a:rPr lang="ru-RU" sz="3100" b="1" i="1" dirty="0" smtClean="0"/>
              <a:t>«Физическое развитие»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Физическое развитие включает приобретение опыта в следующих видах деятельности детей: двигательной, в том числе связанной с выполнением уп­ражнений, направленных на развитие таких физических качеств, как координа­ция и гибкость; способствующих правильному формированию опорно-двига­тельной системы организма, развитию равновесия, координации движения, крупной и мелкой моторики обеих рук, а также с правильным, не наносящим ущерба организму, выполнением основных движений (ходьба, бег мягкие прыжки, повороты в обе стороны), формирование начальных представлений о некоторых видах спорта, овладение подвижными играми с правилами; станов­ление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сфере; становле­ние ценностей здорового образа жизни, овладение его элементарными нор­мами и правилами (в питании, двигательном режиме, закаливании, при формировании полезных привычек и др.)</a:t>
            </a:r>
          </a:p>
          <a:p>
            <a:r>
              <a:rPr lang="ru-RU" dirty="0" smtClean="0"/>
              <a:t>Основные цели и задачи соответствуют  ПОП ДО «От рождения до школы».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5" y="500042"/>
            <a:ext cx="2143139" cy="8572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/>
              <a:t>Взаимодействие педагогического </a:t>
            </a:r>
            <a:br>
              <a:rPr lang="ru-RU" sz="2700" b="1" dirty="0" smtClean="0"/>
            </a:br>
            <a:r>
              <a:rPr lang="ru-RU" sz="2700" b="1" dirty="0" smtClean="0"/>
              <a:t>коллектива с семьями воспитанников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Важнейшим условием обеспечения целостного развития личности ребенка является развитие конструктивного взаимодействия с семьей.</a:t>
            </a:r>
          </a:p>
          <a:p>
            <a:r>
              <a:rPr lang="ru-RU" dirty="0" smtClean="0"/>
              <a:t>Ведущая цель —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</a:t>
            </a:r>
            <a:r>
              <a:rPr lang="ru-RU" dirty="0" err="1" smtClean="0"/>
              <a:t>социальнo-педагогических</a:t>
            </a:r>
            <a:r>
              <a:rPr lang="ru-RU" dirty="0" smtClean="0"/>
              <a:t> ситуаций, связанных с воспитанием ребенка); обеспечение права родителей на уважение и понимание, на участие в жизни детского сада.</a:t>
            </a:r>
          </a:p>
          <a:p>
            <a:r>
              <a:rPr lang="ru-RU" dirty="0" smtClean="0"/>
              <a:t>Родителям и воспитателям необходимо преодолеть субординацию, </a:t>
            </a:r>
            <a:r>
              <a:rPr lang="ru-RU" dirty="0" err="1" smtClean="0"/>
              <a:t>монологизм</a:t>
            </a:r>
            <a:r>
              <a:rPr lang="ru-RU" dirty="0" smtClean="0"/>
              <a:t> в отношениях друг с другом, отказаться от привычки критиковать друг друга, научиться видеть друг в друге не средство решения своих проблем, а полноправных партнеров, сотрудников.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4282" y="176703"/>
            <a:ext cx="1714512" cy="8234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Коррекционная работа в НОУ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Среди воспитанников детского сада есть дети с общим недоразвитием речи (ОНР), имеющие различные сложные речевые расстройства, при которых нарушено формирование всех компонентов речевой системы.</a:t>
            </a:r>
          </a:p>
          <a:p>
            <a:r>
              <a:rPr lang="ru-RU" dirty="0" smtClean="0"/>
              <a:t>Цель психолого-педагогического сопровождения:</a:t>
            </a:r>
          </a:p>
          <a:p>
            <a:r>
              <a:rPr lang="ru-RU" dirty="0" smtClean="0"/>
              <a:t>создание комплексной системы психолого-педагогических условий, способствующих успешной адаптации, реабилитации и личностному росту детей в социуме.</a:t>
            </a:r>
          </a:p>
          <a:p>
            <a:r>
              <a:rPr lang="ru-RU" dirty="0" smtClean="0"/>
              <a:t>Задачи психолого-педагогического сопровождения:</a:t>
            </a:r>
          </a:p>
          <a:p>
            <a:r>
              <a:rPr lang="ru-RU" dirty="0" smtClean="0"/>
              <a:t>1. Выявление особых образовательных потребностей детей с ОВЗ, обусловленных недостатками в их физическом и (или) психическом развитии.</a:t>
            </a:r>
          </a:p>
          <a:p>
            <a:r>
              <a:rPr lang="ru-RU" dirty="0" smtClean="0"/>
              <a:t>2. Осуществление индивидуально ориентированной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помощи детям с ОВЗ с учетом особенностей психофизического развития и индивидуальных возможностей детей (в соответствии с рекомендациями ПМПК).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5720" y="294513"/>
            <a:ext cx="1928826" cy="84847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pPr>
              <a:buNone/>
            </a:pPr>
            <a:r>
              <a:rPr lang="ru-RU" sz="2400" b="1" i="1" dirty="0" smtClean="0"/>
              <a:t>Основной целью работы является успешная адаптация детей раннего </a:t>
            </a:r>
            <a:r>
              <a:rPr lang="ru-RU" sz="2400" b="1" i="1" dirty="0" smtClean="0"/>
              <a:t>возраста</a:t>
            </a:r>
            <a:r>
              <a:rPr lang="ru-RU" sz="2400" b="1" i="1" dirty="0" smtClean="0"/>
              <a:t>.</a:t>
            </a:r>
          </a:p>
          <a:p>
            <a:endParaRPr lang="ru-RU" sz="2400" b="1" i="1" dirty="0" smtClean="0"/>
          </a:p>
          <a:p>
            <a:pPr>
              <a:buNone/>
            </a:pPr>
            <a:r>
              <a:rPr lang="ru-RU" sz="2400" b="1" i="1" dirty="0" smtClean="0"/>
              <a:t>Проектирование </a:t>
            </a:r>
            <a:r>
              <a:rPr lang="ru-RU" sz="2400" b="1" i="1" dirty="0" smtClean="0"/>
              <a:t>социальных ситуаций развития ребенка и развивающей предметно-пространственной среды, обеспечивающих позитивную социализацию, мотивацию и поддержку индивидуальности детей через общение, игру, познавательно-исследовательскую деятельность и другие формы активности.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4282" y="571480"/>
            <a:ext cx="2000264" cy="10001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– охрана   и   укрепление   физического    и   психического   здоровья детей, в том числе их</a:t>
            </a:r>
          </a:p>
          <a:p>
            <a:r>
              <a:rPr lang="ru-RU" dirty="0" smtClean="0"/>
              <a:t>эмоционального благополучия;</a:t>
            </a:r>
          </a:p>
          <a:p>
            <a:r>
              <a:rPr lang="ru-RU" dirty="0" smtClean="0"/>
              <a:t>– обеспечение   равных   возможностей  для  полноценного  развития   каждого   ребенка  в</a:t>
            </a:r>
          </a:p>
          <a:p>
            <a:r>
              <a:rPr lang="ru-RU" dirty="0" smtClean="0"/>
              <a:t>период  дошкольного   детства   независимо  от   места  проживания,  пола,   нации,    языка, социального статуса;</a:t>
            </a:r>
          </a:p>
          <a:p>
            <a:r>
              <a:rPr lang="ru-RU" dirty="0" smtClean="0"/>
              <a:t>– создание   благоприятных   условий   развития  детей в соответствии  с их  возрастными и индивидуальными   особенностями,   развитие   способностей   и   творческого      потенциала каждого   ребенка    как  субъекта   отношений  с   другими  детьми,  взрослыми     и       миром;</a:t>
            </a:r>
          </a:p>
          <a:p>
            <a:r>
              <a:rPr lang="ru-RU" dirty="0" smtClean="0"/>
              <a:t>– объединение обучения и воспитания в целостный образовательный процесс на основе духовно-нравственных и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ценностей, принятых в обществе правил и норм поведения в интересах человека, семьи, общества;</a:t>
            </a:r>
          </a:p>
          <a:p>
            <a:r>
              <a:rPr lang="ru-RU" dirty="0" smtClean="0"/>
              <a:t>– формирование 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dirty="0" smtClean="0"/>
              <a:t>– формирование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среды, соответствующей возрастным и индивидуальным особенностям детей;</a:t>
            </a:r>
          </a:p>
          <a:p>
            <a:r>
              <a:rPr lang="ru-RU" dirty="0" smtClean="0"/>
              <a:t>– 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r>
              <a:rPr lang="ru-RU" dirty="0" smtClean="0"/>
              <a:t>– обеспечение преемственности целей, задач и содержания дошкольного общего и начального общего образования.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4523" y="465576"/>
            <a:ext cx="2020023" cy="8917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Решение задач осуществляется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при систематической и целенаправленной поддержке педагогом различных форм детской активности и инициативы, начиная с первых дней пребывания ребенка в ОУ. От педагогического мастерства каждого воспитателя, его культуры, любви к детям зависят уровень общего развития, которого достигнет ребенок, степень прочности приобретенных им нравственных качеств. Заботясь о здоровье и всестороннем воспитании детей, педагоги ОУ совместно с семьей стремится сделать счастливым детство каждого ребенка.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4523" y="442194"/>
            <a:ext cx="1948585" cy="9865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000" b="1" dirty="0" smtClean="0"/>
              <a:t>СОДЕРЖАТЕЛЬНЫЙ РАЗДЕЛ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Образовательная деятельность в соответствии </a:t>
            </a:r>
            <a:br>
              <a:rPr lang="ru-RU" sz="2000" b="1" dirty="0" smtClean="0"/>
            </a:br>
            <a:r>
              <a:rPr lang="ru-RU" sz="2000" b="1" dirty="0" smtClean="0"/>
              <a:t>с направлениями развития детей от 1,5 лет до школы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Содержание психолого-педагогической работы с детьми 1,5–7 лет дается по образовательным областям: «Социально-коммуникативное развитие», «Познавательное развитие», «Речевое развитие», «Художественно-эстетическое развитие», «Физическое развитие».</a:t>
            </a:r>
          </a:p>
          <a:p>
            <a:r>
              <a:rPr lang="ru-RU" dirty="0" smtClean="0"/>
              <a:t>Содержание психолого-педагогической работы ориентировано на разностороннее развитие дошкольников с учетом их возрастных и индивидуальных особенностей. Задачи психолого-педагогической работы по формированию физических, интеллектуальных и личностных качеств детей решаются </a:t>
            </a:r>
            <a:r>
              <a:rPr lang="ru-RU" dirty="0" err="1" smtClean="0"/>
              <a:t>интегрированно</a:t>
            </a:r>
            <a:r>
              <a:rPr lang="ru-RU" dirty="0" smtClean="0"/>
              <a:t> в ходе освоения всех образовательных областей наряду с задачами, отражающими специфику каждой образовательной области, с обязательным психологическим сопровождением.</a:t>
            </a:r>
          </a:p>
          <a:p>
            <a:r>
              <a:rPr lang="ru-RU" dirty="0" smtClean="0"/>
              <a:t>При этом решение программных образовательных задач предусматривается не только в рамках непосредственно образовательной деятельности, но и в ходе режимных моментов — как в совместной деятельности взрослого и детей, так и в самостоятельной деятельности дошкольников.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71414"/>
            <a:ext cx="1928826" cy="7858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/>
              <a:t>Образовательная область </a:t>
            </a:r>
            <a:br>
              <a:rPr lang="ru-RU" sz="2700" b="1" dirty="0" smtClean="0"/>
            </a:br>
            <a:r>
              <a:rPr lang="ru-RU" sz="2700" b="1" dirty="0" smtClean="0"/>
              <a:t>«Социально-коммуникативное развитие»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Социально-коммуникативное развитие направлено на усвоение норм и ценностей, принятых в обществе, включая моральные и нравственные цен­ности; развитие общения и взаимодействия ребенка со взрослыми и сверс­тниками; становление самостоятельности, целенаправленности и </a:t>
            </a:r>
            <a:r>
              <a:rPr lang="ru-RU" dirty="0" err="1" smtClean="0"/>
              <a:t>саморе­гуляции</a:t>
            </a:r>
            <a:r>
              <a:rPr lang="ru-RU" dirty="0" smtClean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со­обществу детей и взрослых в Организации; формирование позитивных ус­тановок к различным видам труда и творчества; формирование основ безо­пасного поведения в быту, социуме, природе.</a:t>
            </a:r>
          </a:p>
          <a:p>
            <a:r>
              <a:rPr lang="ru-RU" dirty="0" smtClean="0"/>
              <a:t>Основные цели и задачи соответствуют ПОП ДО «От рождения до школы» для обязательной части Программы.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142853"/>
            <a:ext cx="1785950" cy="7143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Образовательная область </a:t>
            </a:r>
            <a:br>
              <a:rPr lang="ru-RU" sz="3100" b="1" dirty="0" smtClean="0"/>
            </a:br>
            <a:r>
              <a:rPr lang="ru-RU" sz="3100" b="1" dirty="0" smtClean="0"/>
              <a:t>«Познавательное  развитие»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Познавательное развитие 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r>
              <a:rPr lang="ru-RU" dirty="0" smtClean="0"/>
              <a:t>Основные цели и задачи соответствуют ПОП ДО «От рождения до школы» для обязательной части Программы.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147251"/>
            <a:ext cx="2143140" cy="99573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Образовательная область </a:t>
            </a:r>
            <a:br>
              <a:rPr lang="ru-RU" sz="3100" b="1" dirty="0" smtClean="0"/>
            </a:br>
            <a:r>
              <a:rPr lang="ru-RU" sz="3100" b="1" dirty="0" smtClean="0"/>
              <a:t>«Речевое развитие»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«Речевое развитие» включает владение речью как средством общения и культуры; обогащение активного словаря; развитие связной, граммати­чески правильной диалогической и монологической речи; развитие речево­го творчества; развитие звуковой и интонационной культуры речи, фонема­тического слуха; знакомство с книжной культурой, детской литературой, понимание на слух текстов различных жанров детской литературы; форми­рование звуковой аналитико-синтетической активности как предпосылки обучения грамоте».</a:t>
            </a:r>
          </a:p>
          <a:p>
            <a:r>
              <a:rPr lang="ru-RU" dirty="0" smtClean="0"/>
              <a:t>Основные цели и задачи соответствуют ПОП ДО «От рождения до школы».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4282" y="294513"/>
            <a:ext cx="2214578" cy="10627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/>
              <a:t>Образовательная область </a:t>
            </a:r>
            <a:br>
              <a:rPr lang="ru-RU" sz="2700" b="1" dirty="0" smtClean="0"/>
            </a:br>
            <a:r>
              <a:rPr lang="ru-RU" sz="2700" b="1" dirty="0" smtClean="0"/>
              <a:t>«Художественно-эстетическое развитие»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«Художественно-эстетическое развитие предполагает развитие пред­посылок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формирова­ние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конструктивно-модель­ной, музыкальной и др.)».</a:t>
            </a:r>
          </a:p>
          <a:p>
            <a:r>
              <a:rPr lang="ru-RU" dirty="0" smtClean="0"/>
              <a:t>Основные цели и задачи соответствуют  ПОП ДО «От рождения до школы».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142853"/>
            <a:ext cx="2071702" cy="7858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196</TotalTime>
  <Words>1184</Words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</vt:lpstr>
      <vt:lpstr>Цель программы:</vt:lpstr>
      <vt:lpstr>Задачи программы</vt:lpstr>
      <vt:lpstr>Решение задач осуществляется</vt:lpstr>
      <vt:lpstr> СОДЕРЖАТЕЛЬНЫЙ РАЗДЕЛ Образовательная деятельность в соответствии  с направлениями развития детей от 1,5 лет до школы </vt:lpstr>
      <vt:lpstr> Образовательная область  «Социально-коммуникативное развитие» </vt:lpstr>
      <vt:lpstr> Образовательная область  «Познавательное  развитие» </vt:lpstr>
      <vt:lpstr> Образовательная область  «Речевое развитие» </vt:lpstr>
      <vt:lpstr> Образовательная область  «Художественно-эстетическое развитие» </vt:lpstr>
      <vt:lpstr> Образовательная область  «Физическое развитие» </vt:lpstr>
      <vt:lpstr> Взаимодействие педагогического  коллектива с семьями воспитанников </vt:lpstr>
      <vt:lpstr>Коррекционная работа в НОУ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наташа</dc:creator>
  <cp:lastModifiedBy>наташа</cp:lastModifiedBy>
  <cp:revision>7</cp:revision>
  <dcterms:created xsi:type="dcterms:W3CDTF">2017-05-03T10:50:56Z</dcterms:created>
  <dcterms:modified xsi:type="dcterms:W3CDTF">2017-08-24T07:31:30Z</dcterms:modified>
</cp:coreProperties>
</file>